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99" r:id="rId3"/>
    <p:sldId id="281" r:id="rId4"/>
    <p:sldId id="323" r:id="rId5"/>
    <p:sldId id="327" r:id="rId6"/>
    <p:sldId id="324" r:id="rId7"/>
    <p:sldId id="332" r:id="rId8"/>
    <p:sldId id="312" r:id="rId9"/>
    <p:sldId id="333" r:id="rId10"/>
    <p:sldId id="313" r:id="rId11"/>
    <p:sldId id="317" r:id="rId12"/>
    <p:sldId id="3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0C86-17DE-B64A-8859-788BA2D9A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D6796-4DBE-4A47-A9A7-D9C883024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E845-F33E-9B46-ADEE-780D2CB5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3CFC-F892-7447-ABBE-57B71B6C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27A48-DA6E-B440-AE74-E9CFAC08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5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B996-4BF1-F842-8F2D-AB425CBD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BB48A-8B6A-3743-BE92-93735B6D7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3D18C-0120-F54D-9266-7F039D24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D6AEA-DAC9-4F4F-9B27-3FDA878E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BCCF-51D9-6C44-AEDA-9A2899A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6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9E48E-B6A4-F04A-B64F-8522CFE5E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A8CC6-0840-A94F-844C-580BC54DD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BBE8-959F-BE49-B841-0CBCAB7C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9C32-ACD5-684F-9355-B14BB5FD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615A-0B58-7745-9774-AA849283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4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0DED-206E-2349-AD83-C289AD2E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9555F-1BE5-7D46-A2A0-50F6DD04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336E-8753-5B49-B594-AEE0535B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4FBE1-C4B2-734D-9E5E-7F7BADC6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2588-C814-B246-A523-90C40DF2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2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9FDA-EB9E-A846-B89B-1D65D41B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D53F1-33C0-5D4A-8BEA-86D4643A7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EDA6-9B9F-954D-B3AF-4022778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CD3D-6B84-A944-B950-8D3EDA99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6A89-5EC6-AD4F-BF92-309A0812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559E-2D8B-0342-AE94-09336945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EC1B-9548-5941-9647-AF49CC0DB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3598F-95CE-DD40-8FE3-49FE81B1E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B7F58-8143-274D-B210-FFFF9ED1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415BA-44E2-9043-97C3-1C9D79CE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2FDF3-EE2C-064D-BA9A-7CDBBF3E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9073-F402-244C-8558-3B8FFBE6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43DE5-0731-CF49-BD59-04D0D7E97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192CA-E888-9B4B-8366-BDF19A1D4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DB4C-F142-5D48-968C-994FE574E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0095F-C8F0-254F-8AC9-076B620E6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FE53A-4B9C-0B45-B398-A5466DB6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0FC64-B8C8-2D42-B87B-76C053B5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901B5-AA2D-754F-9768-8BC3D686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2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5F2D-8BF6-EE44-9921-8FA73A9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A8499-D636-6649-975F-4FD823AB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A72D6-6037-154F-8CC8-F61EBE4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FCA8-0844-AF46-8C52-3D8926CF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0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30817-FB30-FD4C-BC1E-7AE68215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61062-AB64-E842-BCD4-6D0AF856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77D4A-8109-C542-8AB1-D2282513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5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260A-63BE-1F40-98C7-C30F91D7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F351-1289-5349-BF44-16265CE7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3DEEC-E9BF-9B44-8FF7-BD982DB01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EBD19-14E1-C648-8846-DE4FA250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C383D-2BAF-4D49-B755-C0F7A8F6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BAD0-92D4-E64E-A656-6D430FE9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A874-C591-B440-B9E8-6C5CBD9A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9134B-C81E-4440-9FEA-2369EF7CB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0BA2-50A4-874B-89AF-8E64FB736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A9193-731A-294B-83CC-DB3DF58F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0620D-CFB9-8F41-BCF7-682B53AC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C205-68B7-684C-AD24-E2DE2818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FD83B-491B-A448-925C-1DCCEC3F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6CDC9-8FA8-DC40-BD5B-B83411A0C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A77C-877F-B547-9044-6A82212F9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F70E1-E28D-2542-B54E-470A3FAF754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9298-BD23-324A-9540-AEE85CF3C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0909-99DE-EC49-ACC6-09356A944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CC497-20E9-824A-B549-73E026C9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9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9.tiff"/><Relationship Id="rId7" Type="http://schemas.openxmlformats.org/officeDocument/2006/relationships/image" Target="../media/image6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10.jpeg"/><Relationship Id="rId4" Type="http://schemas.openxmlformats.org/officeDocument/2006/relationships/image" Target="../media/image3.tiff"/><Relationship Id="rId9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Back to the air … Here are the main gases … can you name them?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19B68-B961-9143-920C-EF73B3CC6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03"/>
          <a:stretch/>
        </p:blipFill>
        <p:spPr>
          <a:xfrm>
            <a:off x="1698171" y="489322"/>
            <a:ext cx="8631534" cy="59215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C8E78-423F-F543-8FA0-3E332BA506E6}"/>
              </a:ext>
            </a:extLst>
          </p:cNvPr>
          <p:cNvGrpSpPr/>
          <p:nvPr/>
        </p:nvGrpSpPr>
        <p:grpSpPr>
          <a:xfrm>
            <a:off x="6993716" y="881875"/>
            <a:ext cx="2762465" cy="2188962"/>
            <a:chOff x="6993716" y="881875"/>
            <a:chExt cx="2762465" cy="21889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F8BB59-BA7E-654D-9EE0-DD201365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44" y="2472472"/>
              <a:ext cx="848537" cy="5983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2DD72D-0AB5-664C-9390-F6755031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5499" y="2206468"/>
              <a:ext cx="518026" cy="55733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22E155-CAAA-8744-A57B-D6E8EF1C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2753" y="1552163"/>
              <a:ext cx="617212" cy="5983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A8C024-D434-F748-A3F4-DA4302D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419" y="905627"/>
              <a:ext cx="702408" cy="6210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0A39AB-A218-8D4F-B5A5-39E3C813C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716" y="881875"/>
              <a:ext cx="859134" cy="644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582B7B-20C3-AA4B-84B6-8B1DBF23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701" y="2342609"/>
              <a:ext cx="783932" cy="644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05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Molecular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51A34-C252-1A4B-95C2-3E3D5A82F521}"/>
              </a:ext>
            </a:extLst>
          </p:cNvPr>
          <p:cNvSpPr txBox="1"/>
          <p:nvPr/>
        </p:nvSpPr>
        <p:spPr>
          <a:xfrm>
            <a:off x="6417279" y="1982701"/>
            <a:ext cx="56017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 </a:t>
            </a:r>
            <a:r>
              <a:rPr lang="en-US" sz="2400" dirty="0"/>
              <a:t>has AW = 14.01, so</a:t>
            </a:r>
          </a:p>
          <a:p>
            <a:r>
              <a:rPr lang="en-US" sz="2400" dirty="0"/>
              <a:t>N</a:t>
            </a:r>
            <a:r>
              <a:rPr lang="en-US" sz="2400" baseline="-25000" dirty="0"/>
              <a:t>2 </a:t>
            </a:r>
            <a:r>
              <a:rPr lang="en-US" sz="2400" dirty="0"/>
              <a:t>has MW = _______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 has AW = 12.01, and </a:t>
            </a:r>
          </a:p>
          <a:p>
            <a:r>
              <a:rPr lang="en-US" sz="2400" dirty="0"/>
              <a:t>H has 1.008, so</a:t>
            </a:r>
          </a:p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H</a:t>
            </a:r>
            <a:r>
              <a:rPr lang="en-US" sz="2400" baseline="-25000" dirty="0"/>
              <a:t>8</a:t>
            </a:r>
            <a:r>
              <a:rPr lang="en-US" sz="2400" dirty="0"/>
              <a:t> has MW = _______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4D8BF-E39A-FE4F-B8FE-5EBA7031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1" t="7208" b="66790"/>
          <a:stretch/>
        </p:blipFill>
        <p:spPr>
          <a:xfrm>
            <a:off x="1697981" y="1982701"/>
            <a:ext cx="4398019" cy="2618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2B575D-966B-0946-97BE-063800F2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28" b="66790"/>
          <a:stretch/>
        </p:blipFill>
        <p:spPr>
          <a:xfrm>
            <a:off x="-1" y="1309815"/>
            <a:ext cx="1718263" cy="3291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51966-BE41-1D4C-A7CE-EE16EFD3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2784153"/>
            <a:ext cx="1170760" cy="878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C67A69-F2E9-7642-A7CA-86E68F2D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83" y="5244323"/>
            <a:ext cx="1637108" cy="1280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B7D4D4-F809-B545-B440-804A151F9543}"/>
              </a:ext>
            </a:extLst>
          </p:cNvPr>
          <p:cNvSpPr txBox="1"/>
          <p:nvPr/>
        </p:nvSpPr>
        <p:spPr>
          <a:xfrm>
            <a:off x="2184830" y="615912"/>
            <a:ext cx="614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AW = Atomic Weight (of an atom)</a:t>
            </a:r>
          </a:p>
          <a:p>
            <a:r>
              <a:rPr lang="en-US" sz="2400" dirty="0"/>
              <a:t>MW = Molecular Weight (of a molecule)</a:t>
            </a:r>
          </a:p>
        </p:txBody>
      </p:sp>
    </p:spTree>
    <p:extLst>
      <p:ext uri="{BB962C8B-B14F-4D97-AF65-F5344CB8AC3E}">
        <p14:creationId xmlns:p14="http://schemas.microsoft.com/office/powerpoint/2010/main" val="377264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Molecular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51A34-C252-1A4B-95C2-3E3D5A82F521}"/>
              </a:ext>
            </a:extLst>
          </p:cNvPr>
          <p:cNvSpPr txBox="1"/>
          <p:nvPr/>
        </p:nvSpPr>
        <p:spPr>
          <a:xfrm>
            <a:off x="6417279" y="1982701"/>
            <a:ext cx="56017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baseline="-25000" dirty="0"/>
              <a:t> </a:t>
            </a:r>
            <a:r>
              <a:rPr lang="en-US" sz="2400" dirty="0"/>
              <a:t>has AW = 14.01, so</a:t>
            </a:r>
          </a:p>
          <a:p>
            <a:r>
              <a:rPr lang="en-US" sz="2400" dirty="0"/>
              <a:t>N</a:t>
            </a:r>
            <a:r>
              <a:rPr lang="en-US" sz="2400" baseline="-25000" dirty="0"/>
              <a:t>2 </a:t>
            </a:r>
            <a:r>
              <a:rPr lang="en-US" sz="2400" dirty="0"/>
              <a:t>has MW = </a:t>
            </a:r>
            <a:r>
              <a:rPr lang="en-US" sz="2400" b="1" dirty="0"/>
              <a:t>28.02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 has AW = 12.01, and </a:t>
            </a:r>
          </a:p>
          <a:p>
            <a:r>
              <a:rPr lang="en-US" sz="2400" dirty="0"/>
              <a:t>H has 1.008, so</a:t>
            </a:r>
          </a:p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H</a:t>
            </a:r>
            <a:r>
              <a:rPr lang="en-US" sz="2400" baseline="-25000" dirty="0"/>
              <a:t>8</a:t>
            </a:r>
            <a:r>
              <a:rPr lang="en-US" sz="2400" dirty="0"/>
              <a:t> has MW = </a:t>
            </a:r>
            <a:r>
              <a:rPr lang="en-US" sz="2400" b="1" dirty="0"/>
              <a:t>44.09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4D8BF-E39A-FE4F-B8FE-5EBA7031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1" t="7208" b="66790"/>
          <a:stretch/>
        </p:blipFill>
        <p:spPr>
          <a:xfrm>
            <a:off x="1697981" y="1982701"/>
            <a:ext cx="4398019" cy="2618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2B575D-966B-0946-97BE-063800F2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28" b="66790"/>
          <a:stretch/>
        </p:blipFill>
        <p:spPr>
          <a:xfrm>
            <a:off x="-1" y="1309815"/>
            <a:ext cx="1718263" cy="3291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3A331-74DD-824A-90B1-7EAF07D5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2784153"/>
            <a:ext cx="1170760" cy="878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FC2A-9138-384D-A5CA-F30014CC6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83" y="5244323"/>
            <a:ext cx="1637108" cy="1280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30F06-E423-2E4C-A835-57B59E2CBBB9}"/>
              </a:ext>
            </a:extLst>
          </p:cNvPr>
          <p:cNvSpPr txBox="1"/>
          <p:nvPr/>
        </p:nvSpPr>
        <p:spPr>
          <a:xfrm>
            <a:off x="2184830" y="615912"/>
            <a:ext cx="614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AW = Atomic Weight (of an atom)</a:t>
            </a:r>
          </a:p>
          <a:p>
            <a:r>
              <a:rPr lang="en-US" sz="2400" dirty="0"/>
              <a:t>MW = Molecular Weight (of a molecule)</a:t>
            </a:r>
          </a:p>
        </p:txBody>
      </p:sp>
    </p:spTree>
    <p:extLst>
      <p:ext uri="{BB962C8B-B14F-4D97-AF65-F5344CB8AC3E}">
        <p14:creationId xmlns:p14="http://schemas.microsoft.com/office/powerpoint/2010/main" val="103658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Three viewpoints chemists employ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308B6-936C-AD47-98D0-82CC603A41C7}"/>
              </a:ext>
            </a:extLst>
          </p:cNvPr>
          <p:cNvSpPr txBox="1"/>
          <p:nvPr/>
        </p:nvSpPr>
        <p:spPr>
          <a:xfrm>
            <a:off x="2329743" y="4222874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4F1AC0-B876-394A-BFD4-30287264D7EF}"/>
              </a:ext>
            </a:extLst>
          </p:cNvPr>
          <p:cNvGrpSpPr/>
          <p:nvPr/>
        </p:nvGrpSpPr>
        <p:grpSpPr>
          <a:xfrm>
            <a:off x="8476522" y="4628453"/>
            <a:ext cx="3009889" cy="1469637"/>
            <a:chOff x="8531368" y="3321923"/>
            <a:chExt cx="3009889" cy="14696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FCBEBE-6B8D-7440-B7E0-11CCFDD33254}"/>
                </a:ext>
              </a:extLst>
            </p:cNvPr>
            <p:cNvGrpSpPr/>
            <p:nvPr/>
          </p:nvGrpSpPr>
          <p:grpSpPr>
            <a:xfrm>
              <a:off x="8531368" y="4146713"/>
              <a:ext cx="2548948" cy="644847"/>
              <a:chOff x="6389077" y="987137"/>
              <a:chExt cx="2548948" cy="6448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00BE79-63A1-CF4F-A8FB-25AAA5F9C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20813" y="1010889"/>
                <a:ext cx="617212" cy="59836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70E7B2B-A006-254A-AE38-6AA47D1BD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5780" y="1010889"/>
                <a:ext cx="702408" cy="62109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ACE1F85-AB09-E947-9E66-11C471784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9077" y="987137"/>
                <a:ext cx="859134" cy="644847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A5BAA2-10AD-0A4A-9F32-4737EB2D2FE0}"/>
                </a:ext>
              </a:extLst>
            </p:cNvPr>
            <p:cNvSpPr txBox="1"/>
            <p:nvPr/>
          </p:nvSpPr>
          <p:spPr>
            <a:xfrm>
              <a:off x="8618870" y="3321923"/>
              <a:ext cx="2922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Molecular-level thinking (Spartan)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5BFB50-2719-9644-80F2-F4BAB3364A25}"/>
              </a:ext>
            </a:extLst>
          </p:cNvPr>
          <p:cNvGrpSpPr/>
          <p:nvPr/>
        </p:nvGrpSpPr>
        <p:grpSpPr>
          <a:xfrm>
            <a:off x="3163650" y="1018425"/>
            <a:ext cx="5367718" cy="5366188"/>
            <a:chOff x="3163650" y="1018425"/>
            <a:chExt cx="5367718" cy="53661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8455D7-BB58-3349-BEF9-5AB7425F1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970"/>
            <a:stretch/>
          </p:blipFill>
          <p:spPr>
            <a:xfrm>
              <a:off x="3163650" y="1018425"/>
              <a:ext cx="5273934" cy="536618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10123C-DA0B-0245-8815-FBCA025EE147}"/>
                </a:ext>
              </a:extLst>
            </p:cNvPr>
            <p:cNvSpPr txBox="1"/>
            <p:nvPr/>
          </p:nvSpPr>
          <p:spPr>
            <a:xfrm>
              <a:off x="6796353" y="5531798"/>
              <a:ext cx="1735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(Molecular)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E53D5F-1F2D-C847-B104-2ACF77D5FED2}"/>
              </a:ext>
            </a:extLst>
          </p:cNvPr>
          <p:cNvSpPr txBox="1"/>
          <p:nvPr/>
        </p:nvSpPr>
        <p:spPr>
          <a:xfrm>
            <a:off x="3916873" y="683231"/>
            <a:ext cx="564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you can see &amp; weigh in the 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17C59-2525-F847-97C0-726BD934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57" y="566026"/>
            <a:ext cx="1696916" cy="169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35C7DFA-7847-4645-8B55-F39E08A8F76E}"/>
              </a:ext>
            </a:extLst>
          </p:cNvPr>
          <p:cNvGrpSpPr/>
          <p:nvPr/>
        </p:nvGrpSpPr>
        <p:grpSpPr>
          <a:xfrm>
            <a:off x="-18269" y="4592206"/>
            <a:ext cx="3859579" cy="2082514"/>
            <a:chOff x="-194261" y="2893706"/>
            <a:chExt cx="3859579" cy="20825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802D8C-E137-6149-889D-D03110A59DCB}"/>
                </a:ext>
              </a:extLst>
            </p:cNvPr>
            <p:cNvSpPr txBox="1"/>
            <p:nvPr/>
          </p:nvSpPr>
          <p:spPr>
            <a:xfrm>
              <a:off x="60760" y="2893706"/>
              <a:ext cx="3349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Chemical formulas</a:t>
              </a:r>
            </a:p>
            <a:p>
              <a:pPr algn="ctr"/>
              <a:r>
                <a:rPr lang="en-US" sz="2400" dirty="0"/>
                <a:t>N</a:t>
              </a:r>
              <a:r>
                <a:rPr lang="en-US" sz="2400" baseline="-25000" dirty="0"/>
                <a:t>2</a:t>
              </a:r>
              <a:r>
                <a:rPr lang="en-US" sz="2400" dirty="0"/>
                <a:t>(g)     O</a:t>
              </a:r>
              <a:r>
                <a:rPr lang="en-US" sz="2400" baseline="-25000" dirty="0"/>
                <a:t>2</a:t>
              </a:r>
              <a:r>
                <a:rPr lang="en-US" sz="2400" dirty="0"/>
                <a:t>(g)     H</a:t>
              </a:r>
              <a:r>
                <a:rPr lang="en-US" sz="2400" baseline="-25000" dirty="0"/>
                <a:t>2</a:t>
              </a:r>
              <a:r>
                <a:rPr lang="en-US" sz="2400" dirty="0"/>
                <a:t>O(g)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C80874-0FF4-3447-B1BE-F7BC9CC99107}"/>
                </a:ext>
              </a:extLst>
            </p:cNvPr>
            <p:cNvSpPr txBox="1"/>
            <p:nvPr/>
          </p:nvSpPr>
          <p:spPr>
            <a:xfrm>
              <a:off x="-194261" y="4145223"/>
              <a:ext cx="38595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Mathematical formulas</a:t>
              </a:r>
            </a:p>
            <a:p>
              <a:pPr algn="ctr"/>
              <a:r>
                <a:rPr lang="en-US" sz="2400" dirty="0"/>
                <a:t>%, ppm conversions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23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stratosphere has more ozone (compared to in the troposphere)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3" y="593436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3" t="46178" r="50000" b="12696"/>
          <a:stretch/>
        </p:blipFill>
        <p:spPr>
          <a:xfrm>
            <a:off x="6710935" y="3886724"/>
            <a:ext cx="4479054" cy="2820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EC5F7-4EB5-3545-BDA2-FFF5E2B030F6}"/>
              </a:ext>
            </a:extLst>
          </p:cNvPr>
          <p:cNvSpPr txBox="1"/>
          <p:nvPr/>
        </p:nvSpPr>
        <p:spPr>
          <a:xfrm>
            <a:off x="10345089" y="3702058"/>
            <a:ext cx="196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gases 1%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72688-8560-F745-B7A3-E9F4D5071307}"/>
              </a:ext>
            </a:extLst>
          </p:cNvPr>
          <p:cNvCxnSpPr>
            <a:cxnSpLocks/>
          </p:cNvCxnSpPr>
          <p:nvPr/>
        </p:nvCxnSpPr>
        <p:spPr>
          <a:xfrm flipH="1">
            <a:off x="8944709" y="3905807"/>
            <a:ext cx="1299670" cy="14500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0380104-FA07-1449-A269-E81F971E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99" y="2206468"/>
            <a:ext cx="518026" cy="557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DFD28-E4E9-2841-BD73-516CF5F5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753" y="1552163"/>
            <a:ext cx="617212" cy="598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98EEE-06C4-2B4C-8B85-DEC8564D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419" y="905627"/>
            <a:ext cx="702408" cy="621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2D5D4-B6E2-A347-B36C-A31C8D84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716" y="881875"/>
            <a:ext cx="859134" cy="6448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3FEA37-5C81-454A-B9BE-F58DE9F1A523}"/>
              </a:ext>
            </a:extLst>
          </p:cNvPr>
          <p:cNvGrpSpPr/>
          <p:nvPr/>
        </p:nvGrpSpPr>
        <p:grpSpPr>
          <a:xfrm>
            <a:off x="7263346" y="555379"/>
            <a:ext cx="4932025" cy="2884790"/>
            <a:chOff x="6658707" y="566857"/>
            <a:chExt cx="4932025" cy="2884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B2FBF3-0C23-EE43-8796-74EDBE15BFB8}"/>
                </a:ext>
              </a:extLst>
            </p:cNvPr>
            <p:cNvSpPr txBox="1"/>
            <p:nvPr/>
          </p:nvSpPr>
          <p:spPr>
            <a:xfrm>
              <a:off x="6658707" y="566857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9687-BC0E-6B4C-B1F6-616FEC370521}"/>
                </a:ext>
              </a:extLst>
            </p:cNvPr>
            <p:cNvSpPr txBox="1"/>
            <p:nvPr/>
          </p:nvSpPr>
          <p:spPr>
            <a:xfrm>
              <a:off x="7623349" y="585940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8C6F4-25BD-1A4D-83B0-598258277FB2}"/>
                </a:ext>
              </a:extLst>
            </p:cNvPr>
            <p:cNvSpPr txBox="1"/>
            <p:nvPr/>
          </p:nvSpPr>
          <p:spPr>
            <a:xfrm>
              <a:off x="7655867" y="2712983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4433C-DA57-C24B-834C-B94FB4A9D714}"/>
                </a:ext>
              </a:extLst>
            </p:cNvPr>
            <p:cNvSpPr txBox="1"/>
            <p:nvPr/>
          </p:nvSpPr>
          <p:spPr>
            <a:xfrm>
              <a:off x="8914605" y="1479030"/>
              <a:ext cx="267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O (gas)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078B5C-5CC7-3A4F-B187-14CB42319EFF}"/>
                </a:ext>
              </a:extLst>
            </p:cNvPr>
            <p:cNvSpPr txBox="1"/>
            <p:nvPr/>
          </p:nvSpPr>
          <p:spPr>
            <a:xfrm>
              <a:off x="8507584" y="3082315"/>
              <a:ext cx="96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B3F0098-2374-AF45-BAB3-F43905019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701" y="2342609"/>
            <a:ext cx="783932" cy="6448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A05683-89DE-474B-A25B-10A4E579CB5B}"/>
              </a:ext>
            </a:extLst>
          </p:cNvPr>
          <p:cNvSpPr txBox="1"/>
          <p:nvPr/>
        </p:nvSpPr>
        <p:spPr>
          <a:xfrm>
            <a:off x="7154479" y="3010293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</a:t>
            </a:r>
            <a:r>
              <a:rPr lang="en-US" baseline="-25000" dirty="0"/>
              <a:t>4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9D3469-8A59-1344-80F0-7925A5D01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644" y="2472472"/>
            <a:ext cx="848537" cy="5983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2219CA-2E3E-9340-B947-EA0BD6A5DD8D}"/>
              </a:ext>
            </a:extLst>
          </p:cNvPr>
          <p:cNvCxnSpPr>
            <a:cxnSpLocks/>
          </p:cNvCxnSpPr>
          <p:nvPr/>
        </p:nvCxnSpPr>
        <p:spPr>
          <a:xfrm flipH="1" flipV="1">
            <a:off x="5345724" y="4612194"/>
            <a:ext cx="1397620" cy="2009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074C-8B85-D34B-A298-F038A8D0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4" y="5513246"/>
            <a:ext cx="2066610" cy="11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8B3B7-AA57-D544-A34B-5370026A199A}"/>
              </a:ext>
            </a:extLst>
          </p:cNvPr>
          <p:cNvCxnSpPr>
            <a:cxnSpLocks/>
          </p:cNvCxnSpPr>
          <p:nvPr/>
        </p:nvCxnSpPr>
        <p:spPr>
          <a:xfrm flipV="1">
            <a:off x="1252759" y="4176738"/>
            <a:ext cx="0" cy="1272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Ways of specifying gas concentration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10505" y="715665"/>
            <a:ext cx="11189990" cy="599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Percent</a:t>
            </a:r>
            <a:r>
              <a:rPr lang="en-US" sz="2300" dirty="0"/>
              <a:t> (%) can be thought of as </a:t>
            </a:r>
            <a:r>
              <a:rPr lang="en-US" sz="2300" b="1" dirty="0"/>
              <a:t>parts per hundred</a:t>
            </a:r>
            <a:r>
              <a:rPr lang="en-US" sz="23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O</a:t>
            </a:r>
            <a:r>
              <a:rPr lang="en-US" sz="2300" baseline="-25000" dirty="0"/>
              <a:t>2</a:t>
            </a:r>
            <a:r>
              <a:rPr lang="en-US" sz="2300" dirty="0"/>
              <a:t> concentration is 21%.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21 will be O</a:t>
            </a:r>
            <a:r>
              <a:rPr lang="en-US" sz="2300" baseline="-25000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N</a:t>
            </a:r>
            <a:r>
              <a:rPr lang="en-US" sz="2300" baseline="-25000" dirty="0"/>
              <a:t>2</a:t>
            </a:r>
            <a:r>
              <a:rPr lang="en-US" sz="2300" dirty="0"/>
              <a:t> concentration is 78%. If you grab a </a:t>
            </a:r>
            <a:r>
              <a:rPr lang="en-US" sz="2300" b="1" dirty="0"/>
              <a:t>hundred</a:t>
            </a:r>
            <a:r>
              <a:rPr lang="en-US" sz="2300" dirty="0"/>
              <a:t> air molecules, 78 will be N</a:t>
            </a:r>
            <a:r>
              <a:rPr lang="en-US" sz="2300" baseline="-25000" dirty="0"/>
              <a:t>2</a:t>
            </a:r>
            <a:r>
              <a:rPr lang="en-US" sz="2300" dirty="0"/>
              <a:t> </a:t>
            </a:r>
            <a:endParaRPr lang="en-US" sz="2300" baseline="-25000" dirty="0"/>
          </a:p>
          <a:p>
            <a:endParaRPr lang="en-US" sz="2300" dirty="0"/>
          </a:p>
          <a:p>
            <a:r>
              <a:rPr lang="en-US" sz="2300" b="1" dirty="0"/>
              <a:t>Parts per million </a:t>
            </a:r>
            <a:r>
              <a:rPr lang="en-US" sz="2300" dirty="0"/>
              <a:t>(ppm) is useful when the concentration is smaller than 1%.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Atmospheric CO</a:t>
            </a:r>
            <a:r>
              <a:rPr lang="en-US" sz="2300" baseline="-25000" dirty="0"/>
              <a:t>2</a:t>
            </a:r>
            <a:r>
              <a:rPr lang="en-US" sz="2300" dirty="0"/>
              <a:t> concentration is 419 ppm (as of January, 2022) … if you grab a </a:t>
            </a:r>
            <a:r>
              <a:rPr lang="en-US" sz="2300" b="1" dirty="0"/>
              <a:t>million</a:t>
            </a:r>
            <a:r>
              <a:rPr lang="en-US" sz="2300" dirty="0"/>
              <a:t> air molecules, 419 of them will be CO</a:t>
            </a:r>
            <a:r>
              <a:rPr lang="en-US" sz="2300" baseline="-25000" dirty="0"/>
              <a:t>2</a:t>
            </a:r>
          </a:p>
          <a:p>
            <a:endParaRPr lang="en-US" sz="2300" dirty="0"/>
          </a:p>
          <a:p>
            <a:r>
              <a:rPr lang="en-US" sz="2300" b="1" dirty="0"/>
              <a:t>Parts per billion </a:t>
            </a:r>
            <a:r>
              <a:rPr lang="en-US" sz="2300" dirty="0"/>
              <a:t>(ppb) is useful when the concentration is even smaller.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N</a:t>
            </a:r>
            <a:r>
              <a:rPr lang="en-US" sz="2300" baseline="-25000" dirty="0"/>
              <a:t>2</a:t>
            </a:r>
            <a:r>
              <a:rPr lang="en-US" sz="2300" dirty="0"/>
              <a:t>O concentration in preindustrial times was 270 … if you grabbed a </a:t>
            </a:r>
            <a:r>
              <a:rPr lang="en-US" sz="2300" b="1" dirty="0"/>
              <a:t>billion</a:t>
            </a:r>
            <a:r>
              <a:rPr lang="en-US" sz="2300" dirty="0"/>
              <a:t> air molecules, 270 of them would have been N</a:t>
            </a:r>
            <a:r>
              <a:rPr lang="en-US" sz="2300" baseline="-25000" dirty="0"/>
              <a:t>2</a:t>
            </a:r>
            <a:r>
              <a:rPr lang="en-US" sz="2300" dirty="0"/>
              <a:t>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aseline="-25000" dirty="0"/>
          </a:p>
          <a:p>
            <a:r>
              <a:rPr lang="en-US" sz="2300" dirty="0"/>
              <a:t>Notes: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CO</a:t>
            </a:r>
            <a:r>
              <a:rPr lang="en-US" sz="2300" baseline="-25000" dirty="0"/>
              <a:t>2</a:t>
            </a:r>
            <a:r>
              <a:rPr lang="en-US" sz="2300" dirty="0"/>
              <a:t>, CH</a:t>
            </a:r>
            <a:r>
              <a:rPr lang="en-US" sz="2300" baseline="-25000" dirty="0"/>
              <a:t>4</a:t>
            </a:r>
            <a:r>
              <a:rPr lang="en-US" sz="2300" dirty="0"/>
              <a:t>, N</a:t>
            </a:r>
            <a:r>
              <a:rPr lang="en-US" sz="2300" baseline="-25000" dirty="0"/>
              <a:t>2</a:t>
            </a:r>
            <a:r>
              <a:rPr lang="en-US" sz="2300" dirty="0"/>
              <a:t>O, and other anthropogenic greenhouse gases are on the rise, so you’ll find that values in the literature vary.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Concentrations of other pollutant gases vary a lot with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ppm and ppb are sometimes written </a:t>
            </a:r>
            <a:r>
              <a:rPr lang="en-US" sz="2300" dirty="0" err="1"/>
              <a:t>ppmv</a:t>
            </a:r>
            <a:r>
              <a:rPr lang="en-US" sz="2300" dirty="0"/>
              <a:t> and </a:t>
            </a:r>
            <a:r>
              <a:rPr lang="en-US" sz="2300" dirty="0" err="1"/>
              <a:t>ppbv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4280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IPCC and radiative forcing</a:t>
            </a:r>
          </a:p>
        </p:txBody>
      </p:sp>
      <p:pic>
        <p:nvPicPr>
          <p:cNvPr id="1028" name="Picture 4" descr="Radiative forcing of climate: bar chart showing totals for 1750-2011.... | Download Scientific ...">
            <a:extLst>
              <a:ext uri="{FF2B5EF4-FFF2-40B4-BE49-F238E27FC236}">
                <a16:creationId xmlns:a16="http://schemas.microsoft.com/office/drawing/2014/main" id="{2D38B58A-736F-8048-A804-72CEB352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89" y="701040"/>
            <a:ext cx="9345559" cy="5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848376-7BF5-554C-800C-A422425065FE}"/>
              </a:ext>
            </a:extLst>
          </p:cNvPr>
          <p:cNvSpPr txBox="1"/>
          <p:nvPr/>
        </p:nvSpPr>
        <p:spPr>
          <a:xfrm>
            <a:off x="100013" y="2126835"/>
            <a:ext cx="23917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</a:t>
            </a:r>
            <a:r>
              <a:rPr lang="en-US" dirty="0" err="1"/>
              <a:t>Franz_Mauelshagen</a:t>
            </a:r>
            <a:r>
              <a:rPr lang="en-US" dirty="0"/>
              <a:t>/publication/263470663/figure/download/fig5/AS:654076018700289@1532955283491/Radiative-forcing-of-climate-bar-chart-showing-totals-for-1750-2011-RF-hatched-and.png</a:t>
            </a:r>
          </a:p>
        </p:txBody>
      </p:sp>
    </p:spTree>
    <p:extLst>
      <p:ext uri="{BB962C8B-B14F-4D97-AF65-F5344CB8AC3E}">
        <p14:creationId xmlns:p14="http://schemas.microsoft.com/office/powerpoint/2010/main" val="35003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Hydrocarbons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C2CE6D-AFCE-0D44-8C12-B9A5501C6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r="82596" b="5008"/>
          <a:stretch/>
        </p:blipFill>
        <p:spPr>
          <a:xfrm>
            <a:off x="363416" y="1207476"/>
            <a:ext cx="2121877" cy="39272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201359-2CCC-A643-B0E3-EB66F16A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49" y="461665"/>
            <a:ext cx="1905443" cy="1619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C9F3E-BB77-B14E-B454-838F2F6F4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24" y="1347762"/>
            <a:ext cx="2015940" cy="1731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B7EA8-0597-8C4B-88F1-5D2399DFA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215" y="643824"/>
            <a:ext cx="2293981" cy="2527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A51A0-D588-9945-9064-3705B21A4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772" y="2967389"/>
            <a:ext cx="2946191" cy="218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11C9-DF75-4C4D-A1B3-04D6BCEFC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10" y="3115212"/>
            <a:ext cx="3335843" cy="204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CCFE8-C7D0-4A43-9359-5F4DD3C39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964" y="5156129"/>
            <a:ext cx="3138435" cy="161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B0F38-55B6-B443-B5A8-A534B9AB13AE}"/>
              </a:ext>
            </a:extLst>
          </p:cNvPr>
          <p:cNvSpPr txBox="1"/>
          <p:nvPr/>
        </p:nvSpPr>
        <p:spPr>
          <a:xfrm>
            <a:off x="2885772" y="2081292"/>
            <a:ext cx="14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C42EB-4720-4B45-97F5-EA299604634A}"/>
              </a:ext>
            </a:extLst>
          </p:cNvPr>
          <p:cNvSpPr txBox="1"/>
          <p:nvPr/>
        </p:nvSpPr>
        <p:spPr>
          <a:xfrm>
            <a:off x="5126009" y="1116929"/>
            <a:ext cx="14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ethane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CEDD9-571C-A241-9167-7DB3B024B682}"/>
              </a:ext>
            </a:extLst>
          </p:cNvPr>
          <p:cNvSpPr txBox="1"/>
          <p:nvPr/>
        </p:nvSpPr>
        <p:spPr>
          <a:xfrm>
            <a:off x="9382994" y="2036847"/>
            <a:ext cx="14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propane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32B1B-F604-AD4B-AD02-350C441D752E}"/>
              </a:ext>
            </a:extLst>
          </p:cNvPr>
          <p:cNvSpPr txBox="1"/>
          <p:nvPr/>
        </p:nvSpPr>
        <p:spPr>
          <a:xfrm>
            <a:off x="3604973" y="5118896"/>
            <a:ext cx="14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butane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D1CC3-860B-A041-8D15-2065EBAEE77B}"/>
              </a:ext>
            </a:extLst>
          </p:cNvPr>
          <p:cNvSpPr txBox="1"/>
          <p:nvPr/>
        </p:nvSpPr>
        <p:spPr>
          <a:xfrm>
            <a:off x="9848107" y="3928044"/>
            <a:ext cx="14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pentane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836D9-3D5E-F645-B789-33C00C3B7263}"/>
              </a:ext>
            </a:extLst>
          </p:cNvPr>
          <p:cNvSpPr txBox="1"/>
          <p:nvPr/>
        </p:nvSpPr>
        <p:spPr>
          <a:xfrm>
            <a:off x="660840" y="5903726"/>
            <a:ext cx="614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“Mother eats peanut butter”</a:t>
            </a:r>
          </a:p>
        </p:txBody>
      </p:sp>
    </p:spTree>
    <p:extLst>
      <p:ext uri="{BB962C8B-B14F-4D97-AF65-F5344CB8AC3E}">
        <p14:creationId xmlns:p14="http://schemas.microsoft.com/office/powerpoint/2010/main" val="149595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Chemical equations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8FA4BA-7D2A-CF4F-A374-AAF6DFD0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211"/>
            <a:ext cx="12192000" cy="16715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3D90C-A282-2045-A7E6-2BBB9F7B479D}"/>
              </a:ext>
            </a:extLst>
          </p:cNvPr>
          <p:cNvSpPr/>
          <p:nvPr/>
        </p:nvSpPr>
        <p:spPr>
          <a:xfrm>
            <a:off x="1423234" y="4574601"/>
            <a:ext cx="40506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What’s the chemical equation?</a:t>
            </a:r>
          </a:p>
          <a:p>
            <a:endParaRPr lang="en-US" sz="2400" dirty="0"/>
          </a:p>
          <a:p>
            <a:pPr algn="ctr"/>
            <a:r>
              <a:rPr lang="en-US" sz="2400" dirty="0"/>
              <a:t>2C + O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2CO</a:t>
            </a: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D43D2-39A7-9F41-AFE2-5F1A0ECDAC25}"/>
              </a:ext>
            </a:extLst>
          </p:cNvPr>
          <p:cNvSpPr txBox="1"/>
          <p:nvPr/>
        </p:nvSpPr>
        <p:spPr>
          <a:xfrm>
            <a:off x="6963508" y="4548744"/>
            <a:ext cx="4923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“2” in front of C and CO are called </a:t>
            </a:r>
            <a:r>
              <a:rPr lang="en-US" sz="2400" b="1" dirty="0"/>
              <a:t>stoichiometric coefficients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If there’s no number, it means the stoichiometric coefficient equals 1</a:t>
            </a:r>
          </a:p>
        </p:txBody>
      </p:sp>
    </p:spTree>
    <p:extLst>
      <p:ext uri="{BB962C8B-B14F-4D97-AF65-F5344CB8AC3E}">
        <p14:creationId xmlns:p14="http://schemas.microsoft.com/office/powerpoint/2010/main" val="149247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When hydrocarbons burn 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18196-F7FB-2040-8D72-BC92A5A39A5C}"/>
              </a:ext>
            </a:extLst>
          </p:cNvPr>
          <p:cNvSpPr/>
          <p:nvPr/>
        </p:nvSpPr>
        <p:spPr>
          <a:xfrm>
            <a:off x="6226906" y="1620810"/>
            <a:ext cx="3739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2C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  <a:r>
              <a:rPr lang="en-US" sz="2400" baseline="-25000" dirty="0"/>
              <a:t>6</a:t>
            </a:r>
            <a:r>
              <a:rPr lang="en-US" sz="2400" dirty="0"/>
              <a:t> +7O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4CO</a:t>
            </a:r>
            <a:r>
              <a:rPr lang="en-US" sz="2400" baseline="-25000" dirty="0">
                <a:sym typeface="Wingdings" pitchFamily="2" charset="2"/>
              </a:rPr>
              <a:t>2</a:t>
            </a:r>
            <a:r>
              <a:rPr lang="en-US" sz="2400" dirty="0">
                <a:sym typeface="Wingdings" pitchFamily="2" charset="2"/>
              </a:rPr>
              <a:t> + 6H</a:t>
            </a:r>
            <a:r>
              <a:rPr lang="en-US" sz="2400" baseline="-25000" dirty="0">
                <a:sym typeface="Wingdings" pitchFamily="2" charset="2"/>
              </a:rPr>
              <a:t>2</a:t>
            </a:r>
            <a:r>
              <a:rPr lang="en-US" sz="2400" dirty="0">
                <a:sym typeface="Wingdings" pitchFamily="2" charset="2"/>
              </a:rPr>
              <a:t>O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A4052-4443-264D-9BAA-1803BA0C3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4" y="1044329"/>
            <a:ext cx="1463040" cy="1256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1C343-9528-2E42-B2ED-5B173395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4" y="1081018"/>
            <a:ext cx="1463040" cy="125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56F285-9A70-BE43-8A20-D9E681EAA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117894" y="2465504"/>
            <a:ext cx="1463040" cy="1360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9D64B2-8E7C-D24A-AE3D-440998C47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1733334" y="2859731"/>
            <a:ext cx="1463040" cy="1360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327AC-9424-2043-A41E-DBEDE91DC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3249449" y="3826061"/>
            <a:ext cx="1463040" cy="1360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8446A0-215F-6C42-B895-9F977EA9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270294" y="3978461"/>
            <a:ext cx="1463040" cy="1360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78763B-0403-F143-9A38-5171E9D96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270294" y="5339018"/>
            <a:ext cx="1463040" cy="13605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4B24F8-A8E4-BF4B-89AD-3096DF983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1857384" y="4563770"/>
            <a:ext cx="1463040" cy="13605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D07437-5ACB-CD47-AA38-C843CE5E5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r="57531"/>
          <a:stretch/>
        </p:blipFill>
        <p:spPr>
          <a:xfrm>
            <a:off x="3373332" y="2286720"/>
            <a:ext cx="1463040" cy="1360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D65C0B-0E8C-BC44-AFAC-E94D2213C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69"/>
          <a:stretch/>
        </p:blipFill>
        <p:spPr>
          <a:xfrm>
            <a:off x="7526648" y="4506339"/>
            <a:ext cx="1344930" cy="1360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3AEF86-DD08-734A-BC14-FC7DE9A04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00" r="29500"/>
          <a:stretch/>
        </p:blipFill>
        <p:spPr>
          <a:xfrm>
            <a:off x="7408538" y="2748721"/>
            <a:ext cx="1463040" cy="1360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C1998A-68D8-B64C-BF69-5103CA78A7DC}"/>
              </a:ext>
            </a:extLst>
          </p:cNvPr>
          <p:cNvSpPr txBox="1"/>
          <p:nvPr/>
        </p:nvSpPr>
        <p:spPr>
          <a:xfrm>
            <a:off x="9048536" y="3198167"/>
            <a:ext cx="184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of these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505DB-212A-ED49-94F1-215C6BB87950}"/>
              </a:ext>
            </a:extLst>
          </p:cNvPr>
          <p:cNvSpPr txBox="1"/>
          <p:nvPr/>
        </p:nvSpPr>
        <p:spPr>
          <a:xfrm>
            <a:off x="9048536" y="4955784"/>
            <a:ext cx="184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 of these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568937-A70A-0841-AD6F-0B14339179D7}"/>
              </a:ext>
            </a:extLst>
          </p:cNvPr>
          <p:cNvGrpSpPr/>
          <p:nvPr/>
        </p:nvGrpSpPr>
        <p:grpSpPr>
          <a:xfrm>
            <a:off x="268086" y="661095"/>
            <a:ext cx="3229728" cy="461666"/>
            <a:chOff x="268086" y="661095"/>
            <a:chExt cx="3229728" cy="4616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7F86F1-FEC8-C94A-AA9C-11CB0BFA47B5}"/>
                </a:ext>
              </a:extLst>
            </p:cNvPr>
            <p:cNvSpPr txBox="1"/>
            <p:nvPr/>
          </p:nvSpPr>
          <p:spPr>
            <a:xfrm>
              <a:off x="268086" y="661096"/>
              <a:ext cx="1411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ethane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197EF0-0639-FE4D-BF92-152EA72FA58A}"/>
                </a:ext>
              </a:extLst>
            </p:cNvPr>
            <p:cNvSpPr txBox="1"/>
            <p:nvPr/>
          </p:nvSpPr>
          <p:spPr>
            <a:xfrm>
              <a:off x="2085906" y="661095"/>
              <a:ext cx="1411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ethane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77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shorthand for indicating isotopes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51A34-C252-1A4B-95C2-3E3D5A82F521}"/>
              </a:ext>
            </a:extLst>
          </p:cNvPr>
          <p:cNvSpPr txBox="1"/>
          <p:nvPr/>
        </p:nvSpPr>
        <p:spPr>
          <a:xfrm>
            <a:off x="228600" y="721157"/>
            <a:ext cx="1169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said last week that the #neutrons + #protons is the </a:t>
            </a:r>
            <a:r>
              <a:rPr lang="en-US" sz="2400" b="1" dirty="0"/>
              <a:t>mass number </a:t>
            </a:r>
            <a:r>
              <a:rPr lang="en-US" sz="2400" dirty="0"/>
              <a:t>of an </a:t>
            </a:r>
            <a:r>
              <a:rPr lang="en-US" sz="2400" b="1" dirty="0"/>
              <a:t>isotope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9F399-C93B-0D43-8DDF-C7A6EEC4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910"/>
            <a:ext cx="5762022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E9F04-2DA2-8B4C-8B01-6445F844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7" y="1565910"/>
            <a:ext cx="5810853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01CB-DBB3-A641-9ABA-7EDFC6111C50}"/>
              </a:ext>
            </a:extLst>
          </p:cNvPr>
          <p:cNvSpPr txBox="1"/>
          <p:nvPr/>
        </p:nvSpPr>
        <p:spPr>
          <a:xfrm>
            <a:off x="1097280" y="529209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Shorthand: </a:t>
            </a:r>
            <a:r>
              <a:rPr lang="en-US" sz="2400" baseline="30000" dirty="0"/>
              <a:t>6</a:t>
            </a:r>
            <a:r>
              <a:rPr lang="en-US" sz="2400" dirty="0"/>
              <a:t>Li and </a:t>
            </a:r>
            <a:r>
              <a:rPr lang="en-US" sz="2400" baseline="30000" dirty="0"/>
              <a:t>7</a:t>
            </a:r>
            <a:r>
              <a:rPr lang="en-US" sz="2400" dirty="0"/>
              <a:t>Li </a:t>
            </a:r>
          </a:p>
        </p:txBody>
      </p:sp>
    </p:spTree>
    <p:extLst>
      <p:ext uri="{BB962C8B-B14F-4D97-AF65-F5344CB8AC3E}">
        <p14:creationId xmlns:p14="http://schemas.microsoft.com/office/powerpoint/2010/main" val="328345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Atomic Weights as an average of isotopes in the proportions found on Earth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51A34-C252-1A4B-95C2-3E3D5A82F521}"/>
              </a:ext>
            </a:extLst>
          </p:cNvPr>
          <p:cNvSpPr txBox="1"/>
          <p:nvPr/>
        </p:nvSpPr>
        <p:spPr>
          <a:xfrm>
            <a:off x="3237470" y="721157"/>
            <a:ext cx="86828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what’s that number below Li in the periodic table?</a:t>
            </a:r>
          </a:p>
          <a:p>
            <a:endParaRPr lang="en-US" sz="2400" dirty="0"/>
          </a:p>
          <a:p>
            <a:r>
              <a:rPr lang="en-US" sz="2400" dirty="0"/>
              <a:t>Answer: an average over the isotopes that occur on Earth!</a:t>
            </a:r>
          </a:p>
          <a:p>
            <a:endParaRPr lang="en-US" sz="2400" dirty="0"/>
          </a:p>
          <a:p>
            <a:r>
              <a:rPr lang="en-US" sz="2400" dirty="0"/>
              <a:t>We’ll call this value the </a:t>
            </a:r>
            <a:r>
              <a:rPr lang="en-US" sz="2400" b="1" dirty="0"/>
              <a:t>Atomic Weight</a:t>
            </a:r>
            <a:r>
              <a:rPr lang="en-US" sz="2400" dirty="0"/>
              <a:t>, symbolized by </a:t>
            </a:r>
            <a:r>
              <a:rPr lang="en-US" sz="2400" b="1" dirty="0"/>
              <a:t>AW</a:t>
            </a:r>
            <a:r>
              <a:rPr lang="en-US" sz="2400" dirty="0"/>
              <a:t>.</a:t>
            </a:r>
          </a:p>
          <a:p>
            <a:endParaRPr lang="en-US" sz="2400" b="1" dirty="0"/>
          </a:p>
          <a:p>
            <a:r>
              <a:rPr lang="en-US" sz="2400" dirty="0"/>
              <a:t>Based on the atomic weight, which do you suppose is more prevalent on Earth, </a:t>
            </a:r>
            <a:r>
              <a:rPr lang="en-US" sz="2400" baseline="30000" dirty="0"/>
              <a:t>6</a:t>
            </a:r>
            <a:r>
              <a:rPr lang="en-US" sz="2400" dirty="0"/>
              <a:t>Li or </a:t>
            </a:r>
            <a:r>
              <a:rPr lang="en-US" sz="2400" baseline="30000" dirty="0"/>
              <a:t>7</a:t>
            </a:r>
            <a:r>
              <a:rPr lang="en-US" sz="2400" dirty="0"/>
              <a:t>Li? </a:t>
            </a:r>
          </a:p>
          <a:p>
            <a:endParaRPr lang="en-US" sz="2400" dirty="0"/>
          </a:p>
          <a:p>
            <a:r>
              <a:rPr lang="en-US" sz="2400" dirty="0"/>
              <a:t>Observed abundances:</a:t>
            </a:r>
          </a:p>
          <a:p>
            <a:pPr algn="ctr"/>
            <a:r>
              <a:rPr lang="en-US" sz="2400" b="1" baseline="30000" dirty="0"/>
              <a:t>6</a:t>
            </a:r>
            <a:r>
              <a:rPr lang="en-US" sz="2400" b="1" dirty="0"/>
              <a:t>Li – 8%</a:t>
            </a:r>
          </a:p>
          <a:p>
            <a:pPr algn="ctr"/>
            <a:r>
              <a:rPr lang="en-US" sz="2400" b="1" baseline="30000" dirty="0"/>
              <a:t>7</a:t>
            </a:r>
            <a:r>
              <a:rPr lang="en-US" sz="2400" b="1" dirty="0"/>
              <a:t>Li – 92%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8630E-1011-AC40-A411-C3A2150F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28" b="66790"/>
          <a:stretch/>
        </p:blipFill>
        <p:spPr>
          <a:xfrm>
            <a:off x="271653" y="630549"/>
            <a:ext cx="2792822" cy="53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576</Words>
  <Application>Microsoft Macintosh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</cp:revision>
  <dcterms:created xsi:type="dcterms:W3CDTF">2022-01-28T18:38:08Z</dcterms:created>
  <dcterms:modified xsi:type="dcterms:W3CDTF">2022-01-28T19:22:20Z</dcterms:modified>
</cp:coreProperties>
</file>